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58" r:id="rId3"/>
    <p:sldId id="319" r:id="rId4"/>
    <p:sldId id="261" r:id="rId5"/>
    <p:sldId id="263" r:id="rId6"/>
    <p:sldId id="304" r:id="rId7"/>
    <p:sldId id="259" r:id="rId8"/>
    <p:sldId id="303" r:id="rId9"/>
    <p:sldId id="322" r:id="rId10"/>
    <p:sldId id="317" r:id="rId11"/>
    <p:sldId id="321" r:id="rId12"/>
    <p:sldId id="295" r:id="rId13"/>
    <p:sldId id="324" r:id="rId14"/>
    <p:sldId id="325" r:id="rId15"/>
    <p:sldId id="293" r:id="rId16"/>
    <p:sldId id="326" r:id="rId17"/>
    <p:sldId id="338" r:id="rId18"/>
    <p:sldId id="291" r:id="rId19"/>
    <p:sldId id="330" r:id="rId20"/>
    <p:sldId id="341" r:id="rId21"/>
    <p:sldId id="340" r:id="rId22"/>
    <p:sldId id="328" r:id="rId23"/>
    <p:sldId id="292" r:id="rId24"/>
    <p:sldId id="320" r:id="rId25"/>
    <p:sldId id="298" r:id="rId26"/>
    <p:sldId id="314" r:id="rId27"/>
    <p:sldId id="333" r:id="rId28"/>
    <p:sldId id="334" r:id="rId29"/>
    <p:sldId id="301" r:id="rId30"/>
    <p:sldId id="315" r:id="rId31"/>
    <p:sldId id="327" r:id="rId32"/>
    <p:sldId id="272" r:id="rId33"/>
    <p:sldId id="309" r:id="rId34"/>
    <p:sldId id="308" r:id="rId35"/>
    <p:sldId id="307" r:id="rId36"/>
    <p:sldId id="305" r:id="rId37"/>
    <p:sldId id="311" r:id="rId38"/>
    <p:sldId id="336" r:id="rId39"/>
    <p:sldId id="335" r:id="rId40"/>
    <p:sldId id="313" r:id="rId41"/>
    <p:sldId id="268" r:id="rId42"/>
    <p:sldId id="280" r:id="rId43"/>
    <p:sldId id="339" r:id="rId4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 Slab" pitchFamily="2" charset="0"/>
      <p:regular r:id="rId50"/>
      <p:bold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6"/>
    <p:restoredTop sz="93609"/>
  </p:normalViewPr>
  <p:slideViewPr>
    <p:cSldViewPr snapToGrid="0" snapToObjects="1">
      <p:cViewPr>
        <p:scale>
          <a:sx n="105" d="100"/>
          <a:sy n="105" d="100"/>
        </p:scale>
        <p:origin x="192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26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40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47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658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3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25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424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36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256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25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31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63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03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5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860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798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63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9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wsuen13@gmail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wsuen/pygotham2018_graphmining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million 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032920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Applications of clustering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/>
              <a:t>Predicting class labels</a:t>
            </a:r>
            <a:r>
              <a:rPr lang="en-US" sz="2400" dirty="0"/>
              <a:t> with no previous 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High-level groupings for </a:t>
            </a:r>
            <a:r>
              <a:rPr lang="en-US" sz="2400" b="1" dirty="0"/>
              <a:t>audience segmentation, classification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Recommender</a:t>
            </a:r>
            <a:r>
              <a:rPr lang="en-US" sz="2400" dirty="0"/>
              <a:t> for similar sites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Anomaly</a:t>
            </a:r>
            <a:r>
              <a:rPr lang="en-US" sz="2400" dirty="0"/>
              <a:t> </a:t>
            </a:r>
            <a:r>
              <a:rPr lang="en-US" sz="2400" b="1" dirty="0"/>
              <a:t>detection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Part of </a:t>
            </a:r>
            <a:r>
              <a:rPr lang="en-US" sz="2400" b="1" dirty="0"/>
              <a:t>semi-supervised ensemble</a:t>
            </a:r>
            <a:endParaRPr lang="en-US" sz="2400" dirty="0"/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1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this with graphs? </a:t>
            </a:r>
            <a:r>
              <a:rPr lang="en-US" dirty="0">
                <a:sym typeface="Wingdings" pitchFamily="2" charset="2"/>
              </a:rPr>
              <a:t> Community detection!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/>
              <a:t>Community</a:t>
            </a:r>
            <a:r>
              <a:rPr lang="en-US" sz="2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No unique definition.</a:t>
            </a:r>
          </a:p>
          <a:p>
            <a:pPr lvl="1"/>
            <a:r>
              <a:rPr lang="en-US" sz="2200" dirty="0"/>
              <a:t>Generally, substructure of a graph where nodes within structure are more densely connected to each other than nodes outside the substructure.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community is a </a:t>
            </a:r>
            <a:r>
              <a:rPr lang="en-US" sz="2400" b="1" dirty="0"/>
              <a:t>cluster</a:t>
            </a:r>
            <a:r>
              <a:rPr lang="en-US" sz="2400" dirty="0"/>
              <a:t>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179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2774731" y="5934143"/>
            <a:ext cx="636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from: KONECT, April 2017.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from original study: Zachary, Wayne W. "An information flow model for conflict and fission in small groups." 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Journal of anthropological research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33.4 (1977): 452-473.</a:t>
            </a:r>
          </a:p>
        </p:txBody>
      </p:sp>
      <p:pic>
        <p:nvPicPr>
          <p:cNvPr id="1025" name="Picture 1" descr="/var/folders/dj/r77qtsh52898jhghw05g6q30000bzm/T/com.microsoft.Powerpoint/WebArchiveCopyPasteTempFiles/p168">
            <a:extLst>
              <a:ext uri="{FF2B5EF4-FFF2-40B4-BE49-F238E27FC236}">
                <a16:creationId xmlns:a16="http://schemas.microsoft.com/office/drawing/2014/main" id="{EB97ADEB-8B20-3147-B6C5-0E4EE5AE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02" y="1347727"/>
            <a:ext cx="6601598" cy="457640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Edges are not drawn at random!</a:t>
            </a:r>
          </a:p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764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Edges are not drawn at random!</a:t>
            </a:r>
          </a:p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645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9" y="732958"/>
            <a:ext cx="5578452" cy="4767401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Influence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469931" y="5706519"/>
            <a:ext cx="648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9" y="3783065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Edges are not drawn at random!</a:t>
            </a:r>
          </a:p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  <a:p>
            <a:pPr marL="10096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Homophily</a:t>
            </a:r>
            <a:r>
              <a:rPr lang="en-US" dirty="0"/>
              <a:t>: aka assortative mixing. “Birds of a feather flock together.”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89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0F194-A767-EA40-B4DF-8DEF639D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78" y="1218006"/>
            <a:ext cx="6367517" cy="4370432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Homophily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469931" y="5706519"/>
            <a:ext cx="648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Adamic, Lada A., and Natalie Glance. "The political blogosphere and the 2004 US election: divided they blog."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the 3rd international workshop on Link discovery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ACM, 2005.</a:t>
            </a:r>
          </a:p>
        </p:txBody>
      </p:sp>
    </p:spTree>
    <p:extLst>
      <p:ext uri="{BB962C8B-B14F-4D97-AF65-F5344CB8AC3E}">
        <p14:creationId xmlns:p14="http://schemas.microsoft.com/office/powerpoint/2010/main" val="221210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833712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Community Detection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Label Propagation Algorithm (LPA)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6F565-AFD1-D242-8CA3-E2BCE0AB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6" y="2879835"/>
            <a:ext cx="7473305" cy="2191625"/>
          </a:xfrm>
          <a:prstGeom prst="rect">
            <a:avLst/>
          </a:prstGeom>
        </p:spPr>
      </p:pic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59D4F6C9-7BBB-9A4F-A4FD-34D8629A6A14}"/>
              </a:ext>
            </a:extLst>
          </p:cNvPr>
          <p:cNvSpPr txBox="1">
            <a:spLocks/>
          </p:cNvSpPr>
          <p:nvPr/>
        </p:nvSpPr>
        <p:spPr>
          <a:xfrm>
            <a:off x="884546" y="1482571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4190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8099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Iterativ</a:t>
            </a:r>
            <a:r>
              <a:rPr lang="en-US" sz="2400" dirty="0"/>
              <a:t>e approach. Labels (supervised) or cluster ids (unsupervised) “flow” through the graph.</a:t>
            </a:r>
            <a:endParaRPr lang="en-US" sz="1800" b="1" dirty="0"/>
          </a:p>
          <a:p>
            <a:endParaRPr lang="en-US" sz="2400" dirty="0"/>
          </a:p>
          <a:p>
            <a:pPr lvl="1"/>
            <a:endParaRPr lang="en-US" sz="1800" dirty="0"/>
          </a:p>
          <a:p>
            <a:pPr marL="38099" indent="0">
              <a:buNone/>
            </a:pPr>
            <a:endParaRPr lang="en-US" sz="2400" dirty="0"/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4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 (now </a:t>
            </a:r>
            <a:r>
              <a:rPr lang="en-US" sz="2600" dirty="0" err="1"/>
              <a:t>Xandr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</a:t>
            </a:r>
          </a:p>
          <a:p>
            <a:pPr marL="0" indent="0">
              <a:buNone/>
            </a:pPr>
            <a:r>
              <a:rPr lang="en-US" sz="2600" dirty="0"/>
              <a:t>Reader of books and papers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LPA in action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462811"/>
            <a:ext cx="7892584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indent="-514350">
              <a:buFont typeface="+mj-lt"/>
              <a:buAutoNum type="arabicPeriod"/>
            </a:pPr>
            <a:r>
              <a:rPr lang="en-US" sz="2000" dirty="0"/>
              <a:t>Each node starts in its own community. For a given node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  <a:r>
              <a:rPr lang="en-US" sz="2000" i="1" dirty="0" err="1"/>
              <a:t>C</a:t>
            </a:r>
            <a:r>
              <a:rPr lang="en-US" sz="2000" i="1" baseline="-25000" dirty="0" err="1"/>
              <a:t>x</a:t>
            </a:r>
            <a:r>
              <a:rPr lang="en-US" sz="2000" dirty="0"/>
              <a:t>(0) = </a:t>
            </a:r>
            <a:r>
              <a:rPr lang="en-US" sz="2000" i="1" dirty="0"/>
              <a:t>x</a:t>
            </a:r>
            <a:r>
              <a:rPr lang="en-US" sz="2000" dirty="0"/>
              <a:t>. </a:t>
            </a:r>
          </a:p>
          <a:p>
            <a:pPr marL="552449" indent="-514350">
              <a:buFont typeface="+mj-lt"/>
              <a:buAutoNum type="arabicPeriod"/>
            </a:pPr>
            <a:r>
              <a:rPr lang="en-US" sz="2000" dirty="0"/>
              <a:t>Set </a:t>
            </a:r>
            <a:r>
              <a:rPr lang="en-US" sz="2000" i="1" dirty="0"/>
              <a:t>t</a:t>
            </a:r>
            <a:r>
              <a:rPr lang="en-US" sz="2000" dirty="0"/>
              <a:t> = 1.</a:t>
            </a:r>
          </a:p>
          <a:p>
            <a:pPr marL="552449" indent="-514350">
              <a:buFont typeface="+mj-lt"/>
              <a:buAutoNum type="arabicPeriod"/>
            </a:pPr>
            <a:r>
              <a:rPr lang="en-US" sz="2000" dirty="0"/>
              <a:t>Arrange the nodes in the network in a random order and set it to X. </a:t>
            </a:r>
          </a:p>
          <a:p>
            <a:pPr marL="552449" indent="-514350">
              <a:buFont typeface="+mj-lt"/>
              <a:buAutoNum type="arabicPeriod"/>
            </a:pPr>
            <a:r>
              <a:rPr lang="en-US" sz="2000" dirty="0"/>
              <a:t>For each  </a:t>
            </a:r>
            <a:r>
              <a:rPr lang="en-US" sz="2000" i="1" dirty="0"/>
              <a:t>x</a:t>
            </a:r>
            <a:r>
              <a:rPr lang="en-US" sz="2000" dirty="0"/>
              <a:t> ∈ X  chosen in that specific order , let </a:t>
            </a:r>
            <a:r>
              <a:rPr lang="en-US" sz="2000" i="1" dirty="0" err="1"/>
              <a:t>C</a:t>
            </a:r>
            <a:r>
              <a:rPr lang="en-US" sz="2000" i="1" baseline="-25000" dirty="0" err="1"/>
              <a:t>x</a:t>
            </a:r>
            <a:r>
              <a:rPr lang="en-US" sz="2000" i="1" baseline="-25000" dirty="0"/>
              <a:t> </a:t>
            </a:r>
            <a:r>
              <a:rPr lang="en-US" sz="2000" dirty="0"/>
              <a:t>( </a:t>
            </a:r>
            <a:r>
              <a:rPr lang="en-US" sz="2000" i="1" dirty="0"/>
              <a:t>t </a:t>
            </a:r>
            <a:r>
              <a:rPr lang="en-US" sz="2000" dirty="0"/>
              <a:t>) = f ( </a:t>
            </a:r>
            <a:r>
              <a:rPr lang="en-US" sz="2000" dirty="0" err="1"/>
              <a:t>C</a:t>
            </a:r>
            <a:r>
              <a:rPr lang="en-US" sz="2000" baseline="-25000" dirty="0" err="1"/>
              <a:t>x</a:t>
            </a:r>
            <a:r>
              <a:rPr lang="en-US" sz="2000" baseline="-25000" dirty="0"/>
              <a:t> </a:t>
            </a:r>
            <a:r>
              <a:rPr lang="en-US" sz="2000" baseline="-25000" dirty="0" err="1"/>
              <a:t>i</a:t>
            </a:r>
            <a:r>
              <a:rPr lang="en-US" sz="2000" baseline="-30000" dirty="0"/>
              <a:t> 1</a:t>
            </a:r>
            <a:r>
              <a:rPr lang="en-US" sz="2000" dirty="0"/>
              <a:t>( </a:t>
            </a:r>
            <a:r>
              <a:rPr lang="en-US" sz="2000" i="1" dirty="0"/>
              <a:t>t</a:t>
            </a:r>
            <a:r>
              <a:rPr lang="en-US" sz="2000" dirty="0"/>
              <a:t> ) , ... , C </a:t>
            </a:r>
            <a:r>
              <a:rPr lang="en-US" sz="2000" baseline="-25000" dirty="0"/>
              <a:t>x 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m </a:t>
            </a:r>
            <a:r>
              <a:rPr lang="en-US" sz="2000" dirty="0"/>
              <a:t>( </a:t>
            </a:r>
            <a:r>
              <a:rPr lang="en-US" sz="2000" i="1" dirty="0"/>
              <a:t>t</a:t>
            </a:r>
            <a:r>
              <a:rPr lang="en-US" sz="2000" dirty="0"/>
              <a:t> ) , C </a:t>
            </a:r>
            <a:r>
              <a:rPr lang="en-US" sz="2000" baseline="-25000" dirty="0"/>
              <a:t>x 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( m + 1 ) </a:t>
            </a:r>
            <a:r>
              <a:rPr lang="en-US" sz="2000" dirty="0"/>
              <a:t>( </a:t>
            </a:r>
            <a:r>
              <a:rPr lang="en-US" sz="2000" i="1" dirty="0"/>
              <a:t>t</a:t>
            </a:r>
            <a:r>
              <a:rPr lang="en-US" sz="2000" dirty="0"/>
              <a:t> − 1 ) , . . . , C </a:t>
            </a:r>
            <a:r>
              <a:rPr lang="en-US" sz="2000" baseline="-25000" dirty="0"/>
              <a:t>x 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k </a:t>
            </a:r>
            <a:r>
              <a:rPr lang="en-US" sz="2000" dirty="0"/>
              <a:t>( </a:t>
            </a:r>
            <a:r>
              <a:rPr lang="en-US" sz="2000" i="1" dirty="0"/>
              <a:t>t </a:t>
            </a:r>
            <a:r>
              <a:rPr lang="en-US" sz="2000" dirty="0"/>
              <a:t>− 1 ) ). </a:t>
            </a:r>
            <a:r>
              <a:rPr lang="en-US" sz="2000" i="1" dirty="0"/>
              <a:t>f </a:t>
            </a:r>
            <a:r>
              <a:rPr lang="en-US" sz="2000" dirty="0"/>
              <a:t>returns the label occurring with the highest frequency among neighbors. Ties are broken randomly. </a:t>
            </a:r>
          </a:p>
          <a:p>
            <a:pPr marL="552449" indent="-514350">
              <a:buFont typeface="+mj-lt"/>
              <a:buAutoNum type="arabicPeriod"/>
            </a:pPr>
            <a:r>
              <a:rPr lang="en-US" sz="2000" dirty="0"/>
              <a:t>If every node has a label that the maximum number of their neighbors have, stop. Else, set</a:t>
            </a:r>
            <a:r>
              <a:rPr lang="en-US" sz="2000" i="1" dirty="0"/>
              <a:t> t = t+1 </a:t>
            </a:r>
            <a:r>
              <a:rPr lang="en-US" sz="2000" dirty="0"/>
              <a:t>and return to (3).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4CCB8-C7F0-2E4B-B651-79239ACB2014}"/>
              </a:ext>
            </a:extLst>
          </p:cNvPr>
          <p:cNvSpPr/>
          <p:nvPr/>
        </p:nvSpPr>
        <p:spPr>
          <a:xfrm>
            <a:off x="2641564" y="5265287"/>
            <a:ext cx="63115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572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LPA in action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59D1-E32A-404D-B636-367A6EDA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94" y="1442319"/>
            <a:ext cx="5398052" cy="4762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1E73A-64F7-AE42-A4A1-74FA28317769}"/>
              </a:ext>
            </a:extLst>
          </p:cNvPr>
          <p:cNvSpPr txBox="1"/>
          <p:nvPr/>
        </p:nvSpPr>
        <p:spPr>
          <a:xfrm>
            <a:off x="1641748" y="1566041"/>
            <a:ext cx="26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B2773-D3A9-474F-8ED4-BB17154D6AC0}"/>
              </a:ext>
            </a:extLst>
          </p:cNvPr>
          <p:cNvSpPr txBox="1"/>
          <p:nvPr/>
        </p:nvSpPr>
        <p:spPr>
          <a:xfrm>
            <a:off x="4456387" y="1557784"/>
            <a:ext cx="26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E6902-E5CC-0A4C-A0CF-13BDF6AC9072}"/>
              </a:ext>
            </a:extLst>
          </p:cNvPr>
          <p:cNvSpPr txBox="1"/>
          <p:nvPr/>
        </p:nvSpPr>
        <p:spPr>
          <a:xfrm>
            <a:off x="1872975" y="3823460"/>
            <a:ext cx="26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250DD-C483-7D41-8544-6B46E16D2971}"/>
              </a:ext>
            </a:extLst>
          </p:cNvPr>
          <p:cNvSpPr txBox="1"/>
          <p:nvPr/>
        </p:nvSpPr>
        <p:spPr>
          <a:xfrm>
            <a:off x="4456387" y="3796554"/>
            <a:ext cx="26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88013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Labels</a:t>
            </a:r>
            <a:r>
              <a:rPr lang="en-US" sz="2400" dirty="0"/>
              <a:t> not required.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External parameter </a:t>
            </a:r>
            <a:r>
              <a:rPr lang="en-US" sz="2400" dirty="0"/>
              <a:t>setting (iterations, number or size of clusters) is not necessary.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Runs in </a:t>
            </a:r>
            <a:r>
              <a:rPr lang="en-US" sz="2400" b="1" dirty="0"/>
              <a:t>near linear time.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Produces</a:t>
            </a:r>
            <a:r>
              <a:rPr lang="en-US" sz="2400" b="1" dirty="0"/>
              <a:t> Interpretable</a:t>
            </a:r>
            <a:r>
              <a:rPr lang="en-US" sz="2400" dirty="0"/>
              <a:t> results.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562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5004" y="2434319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Code!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76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Sample files, write custom parser for </a:t>
            </a:r>
            <a:r>
              <a:rPr lang="en-US" sz="2400" dirty="0" err="1"/>
              <a:t>warc</a:t>
            </a:r>
            <a:r>
              <a:rPr lang="en-US" sz="2400" dirty="0"/>
              <a:t> files, extract links from html.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</a:t>
            </a:r>
            <a:r>
              <a:rPr lang="en-US" sz="2400" dirty="0"/>
              <a:t>. 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I‘ll talk about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Clean Common Crawl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dataset.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Sample files, write custom parser for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warc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files, extract links from html.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Load graph into </a:t>
            </a:r>
            <a:r>
              <a:rPr lang="en-US" sz="2400" b="1" dirty="0" err="1">
                <a:solidFill>
                  <a:schemeClr val="tx1"/>
                </a:solidFill>
              </a:rPr>
              <a:t>Graphframe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Filter, clean, repeat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. Do this, a lot.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94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FE66E-CDBC-E04B-BB54-A8D2A224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22" y="1650005"/>
            <a:ext cx="3564914" cy="4027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81E5E-06ED-2C45-BE9B-6D679EC9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667" y="1682267"/>
            <a:ext cx="3832955" cy="40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FEAC1-C953-9940-9DCF-8EC2DE50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1" y="1722923"/>
            <a:ext cx="7647371" cy="1636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3ECC7-88FE-D948-A4C5-59ECD5F4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43" y="3359210"/>
            <a:ext cx="2899608" cy="28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See top nodes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00B4-ADE3-0640-B4AC-3FE0EEFC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01" y="1438160"/>
            <a:ext cx="6169799" cy="44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Agenda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507576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/>
              <a:t>Why? </a:t>
            </a:r>
          </a:p>
          <a:p>
            <a:pPr marL="533387" lvl="1" indent="0">
              <a:buNone/>
            </a:pPr>
            <a:r>
              <a:rPr lang="en-US" dirty="0"/>
              <a:t>Labelled data is not always available. Graphs let you find related objects without labels.</a:t>
            </a:r>
          </a:p>
          <a:p>
            <a:pPr lvl="0"/>
            <a:r>
              <a:rPr lang="en-US" sz="2400" b="1" dirty="0"/>
              <a:t>How? </a:t>
            </a:r>
          </a:p>
          <a:p>
            <a:pPr marL="533387" lvl="1" indent="0">
              <a:buNone/>
            </a:pPr>
            <a:r>
              <a:rPr lang="en-US" dirty="0"/>
              <a:t>Find clusters from underlying graph structure, using community detection.</a:t>
            </a:r>
          </a:p>
          <a:p>
            <a:pPr lvl="0"/>
            <a:r>
              <a:rPr lang="en-US" sz="2400" b="1" dirty="0"/>
              <a:t>What? </a:t>
            </a:r>
          </a:p>
          <a:p>
            <a:pPr marL="533387" lvl="1" indent="0">
              <a:buNone/>
            </a:pPr>
            <a:r>
              <a:rPr lang="en-US" dirty="0"/>
              <a:t>Detect similar sites in large web graph.</a:t>
            </a:r>
            <a:endParaRPr lang="en-US" b="1" dirty="0"/>
          </a:p>
          <a:p>
            <a:pPr lvl="0"/>
            <a:r>
              <a:rPr lang="en-US" sz="2400" b="1" dirty="0"/>
              <a:t>Discussion</a:t>
            </a:r>
            <a:endParaRPr lang="en-US" sz="2400" dirty="0"/>
          </a:p>
          <a:p>
            <a:pPr marL="533387" lvl="1" indent="0">
              <a:buNone/>
            </a:pPr>
            <a:endParaRPr lang="en-US" sz="2000" dirty="0"/>
          </a:p>
          <a:p>
            <a:pPr marL="38099" lv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99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B0163-6F6C-EB48-A240-BE003387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1" y="1347727"/>
            <a:ext cx="6218840" cy="45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35515" y="2371257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4.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Results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306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&gt; 15 million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nodes. Filter, clean, repeat.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3,573 sites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Size of largest community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dirty="0"/>
              <a:t>4,782</a:t>
            </a:r>
            <a:endParaRPr sz="72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Communities detected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27314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LPA converges around 5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828968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Cookie cutter bedbug sites and sites with similar content resources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071158"/>
            <a:ext cx="3370383" cy="1831242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We did this WITHOUT: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Human labelling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Text processing and feature extraction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Domain name features</a:t>
            </a:r>
          </a:p>
        </p:txBody>
      </p:sp>
    </p:spTree>
    <p:extLst>
      <p:ext uri="{BB962C8B-B14F-4D97-AF65-F5344CB8AC3E}">
        <p14:creationId xmlns:p14="http://schemas.microsoft.com/office/powerpoint/2010/main" val="365038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84" y="872969"/>
            <a:ext cx="7571700" cy="4764900"/>
          </a:xfrm>
        </p:spPr>
        <p:txBody>
          <a:bodyPr/>
          <a:lstStyle/>
          <a:p>
            <a:pPr marL="38099" indent="0" algn="ctr">
              <a:buNone/>
            </a:pPr>
            <a:r>
              <a:rPr lang="en-US" b="1" dirty="0"/>
              <a:t>Leveraged only information in the underlying graph structure!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96AE2-C207-374E-9640-FAE5F44A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51" y="2247420"/>
            <a:ext cx="5091167" cy="38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9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Future Research Ideas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Layer in </a:t>
            </a:r>
            <a:r>
              <a:rPr lang="en-US" sz="2400" b="1" dirty="0"/>
              <a:t>edge and node attributes</a:t>
            </a:r>
            <a:r>
              <a:rPr lang="en-US" sz="2400" dirty="0"/>
              <a:t> (link types, degree, external metadata,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Monitor </a:t>
            </a:r>
            <a:r>
              <a:rPr lang="en-US" sz="2400" b="1" dirty="0"/>
              <a:t>high centrality nodes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Observe how web graphs </a:t>
            </a:r>
            <a:r>
              <a:rPr lang="en-US" sz="2400" b="1" dirty="0"/>
              <a:t>change over time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Graphs 101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3AB24-2DA5-0D44-A49D-061A35A9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41" y="505493"/>
            <a:ext cx="5645807" cy="554846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Obligatory Summary Slide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Graphs are powerful problem-solving frameworks for unsupervised learning.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Community detection: why and how it works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How you can use this too!</a:t>
            </a:r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37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tip of the iceberg is what I talked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Didn’t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2315411"/>
            <a:ext cx="8090338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</a:t>
            </a:r>
            <a:r>
              <a:rPr lang="en" sz="2400" dirty="0">
                <a:solidFill>
                  <a:schemeClr val="tx1"/>
                </a:solidFill>
              </a:rPr>
              <a:t>me at: </a:t>
            </a:r>
            <a:r>
              <a:rPr lang="en" sz="2400" dirty="0">
                <a:solidFill>
                  <a:schemeClr val="tx1"/>
                </a:solidFill>
                <a:hlinkClick r:id="rId3"/>
              </a:rPr>
              <a:t>wsuen13@gmail.com</a:t>
            </a:r>
            <a:endParaRPr lang="e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Demo: </a:t>
            </a:r>
            <a:r>
              <a:rPr lang="en-US" sz="2400" dirty="0">
                <a:hlinkClick r:id="rId4"/>
              </a:rPr>
              <a:t>https://github.com/wsuen/pygotham2018_graphmining</a:t>
            </a:r>
            <a:endParaRPr lang="en-US" sz="2400" dirty="0"/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-US" sz="2400" dirty="0"/>
              <a:t>Tutorial</a:t>
            </a:r>
            <a:r>
              <a:rPr lang="en" sz="2400" dirty="0"/>
              <a:t>: </a:t>
            </a:r>
            <a:r>
              <a:rPr lang="en-US" sz="2400" dirty="0"/>
              <a:t>https://</a:t>
            </a:r>
            <a:r>
              <a:rPr lang="en-US" sz="2400" dirty="0" err="1"/>
              <a:t>medium.com</a:t>
            </a:r>
            <a:r>
              <a:rPr lang="en-US" sz="2400" dirty="0"/>
              <a:t>/@</a:t>
            </a:r>
            <a:r>
              <a:rPr lang="en-US" sz="2400" dirty="0" err="1"/>
              <a:t>wsuen</a:t>
            </a:r>
            <a:r>
              <a:rPr lang="en-US" sz="2400" dirty="0"/>
              <a:t>/large-scale-graph-mining-with-spark-750995050656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References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1" y="1568235"/>
            <a:ext cx="7571700" cy="4764900"/>
          </a:xfrm>
        </p:spPr>
        <p:txBody>
          <a:bodyPr/>
          <a:lstStyle/>
          <a:p>
            <a:pPr marL="38099" indent="0">
              <a:buNone/>
            </a:pPr>
            <a:r>
              <a:rPr lang="en-US" sz="1400" dirty="0"/>
              <a:t>Adamic, Lada A., and Natalie Glance. "The political blogosphere and the 2004 US election: divided they blog." Proceedings of the 3rd international workshop on Link discovery. ACM, 2005.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Common Crawl dataset (September 2017).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Farine</a:t>
            </a:r>
            <a:r>
              <a:rPr lang="en-US" sz="1400" dirty="0"/>
              <a:t>, Damien R., et al. "Both nearest </a:t>
            </a:r>
            <a:r>
              <a:rPr lang="en-US" sz="1400" dirty="0" err="1"/>
              <a:t>neighbours</a:t>
            </a:r>
            <a:r>
              <a:rPr lang="en-US" sz="1400" dirty="0"/>
              <a:t> and long-term affiliates predict individual locations during collective movement in wild baboons." </a:t>
            </a:r>
            <a:r>
              <a:rPr lang="en-US" sz="1400" i="1" dirty="0"/>
              <a:t>Scientific reports</a:t>
            </a:r>
            <a:r>
              <a:rPr lang="en-US" sz="1400" dirty="0"/>
              <a:t> 6 (2016): 27704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Fortunato, Santo. "Community detection in graphs." Physics reports 486.3-5 (2010): 75-174.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Girvan, Michelle, and Mark EJ Newman. “Community structure in social and biological networks.” </a:t>
            </a:r>
            <a:r>
              <a:rPr lang="en-US" sz="1400" i="1" dirty="0"/>
              <a:t>Proceedings of the national academy of sciences</a:t>
            </a:r>
            <a:r>
              <a:rPr lang="en-US" sz="1400" dirty="0"/>
              <a:t> 99.12 (2002): 7821–7826.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Leskovec</a:t>
            </a:r>
            <a:r>
              <a:rPr lang="en-US" sz="1400" dirty="0"/>
              <a:t>, Jure, Anand </a:t>
            </a:r>
            <a:r>
              <a:rPr lang="en-US" sz="1400" dirty="0" err="1"/>
              <a:t>Rajaraman</a:t>
            </a:r>
            <a:r>
              <a:rPr lang="en-US" sz="1400" dirty="0"/>
              <a:t>, and Jeffrey David Ullman. </a:t>
            </a:r>
            <a:r>
              <a:rPr lang="en-US" sz="1400" i="1" dirty="0"/>
              <a:t>Mining of massive datasets</a:t>
            </a:r>
            <a:r>
              <a:rPr lang="en-US" sz="1400" dirty="0"/>
              <a:t>. Cambridge University Press, 2014.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Raghavan, Usha Nandini, </a:t>
            </a:r>
            <a:r>
              <a:rPr lang="en-US" sz="1400" dirty="0" err="1"/>
              <a:t>Réka</a:t>
            </a:r>
            <a:r>
              <a:rPr lang="en-US" sz="1400" dirty="0"/>
              <a:t> Albert, and </a:t>
            </a:r>
            <a:r>
              <a:rPr lang="en-US" sz="1400" dirty="0" err="1"/>
              <a:t>Soundar</a:t>
            </a:r>
            <a:r>
              <a:rPr lang="en-US" sz="1400" dirty="0"/>
              <a:t> </a:t>
            </a:r>
            <a:r>
              <a:rPr lang="en-US" sz="1400" dirty="0" err="1"/>
              <a:t>Kumara</a:t>
            </a:r>
            <a:r>
              <a:rPr lang="en-US" sz="1400" dirty="0"/>
              <a:t>. "Near linear time algorithm to detect community structures in large-scale networks." </a:t>
            </a:r>
            <a:r>
              <a:rPr lang="en-US" sz="1400" i="1" dirty="0"/>
              <a:t>Physical review</a:t>
            </a:r>
            <a:r>
              <a:rPr lang="en-US" sz="1400" b="1" dirty="0"/>
              <a:t> </a:t>
            </a:r>
            <a:r>
              <a:rPr lang="en-US" sz="1400" dirty="0"/>
              <a:t>E 76.3 (2007): 036106.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Zachary karate club network dataset -- KONECT, April 2017.</a:t>
            </a:r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2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530967" y="4773418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193906" y="1982679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Edge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substructures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678578" y="5172563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29768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Look, ma! No labels!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49238-46F0-C749-BB4C-8296C282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1" y="1728458"/>
            <a:ext cx="8407400" cy="3771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5F26C-EBD1-6A4A-8176-38FD610BFD0E}"/>
              </a:ext>
            </a:extLst>
          </p:cNvPr>
          <p:cNvSpPr/>
          <p:nvPr/>
        </p:nvSpPr>
        <p:spPr>
          <a:xfrm>
            <a:off x="3983421" y="6025358"/>
            <a:ext cx="5065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http://beta.cambridgespark.com/courses/jpm/01-module.html</a:t>
            </a:r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unsupervised learning?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568235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Data isn’t free.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Labels not always available.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 may not know how many classes of things we are looking for.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7321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5915</TotalTime>
  <Words>933</Words>
  <Application>Microsoft Macintosh PowerPoint</Application>
  <PresentationFormat>On-screen Show (4:3)</PresentationFormat>
  <Paragraphs>215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Roboto Slab</vt:lpstr>
      <vt:lpstr>Calibri</vt:lpstr>
      <vt:lpstr>Arial</vt:lpstr>
      <vt:lpstr>Wingdings</vt:lpstr>
      <vt:lpstr>Source Sans Pro</vt:lpstr>
      <vt:lpstr>Cordelia template</vt:lpstr>
      <vt:lpstr>Large-scale Graph Mining with Spark</vt:lpstr>
      <vt:lpstr>Hello!</vt:lpstr>
      <vt:lpstr>Agenda</vt:lpstr>
      <vt:lpstr>Graphs 101</vt:lpstr>
      <vt:lpstr>Web graphs</vt:lpstr>
      <vt:lpstr>Web graphs: substructures</vt:lpstr>
      <vt:lpstr>1. Why graphs?</vt:lpstr>
      <vt:lpstr>Look, ma! No labels!</vt:lpstr>
      <vt:lpstr>Why unsupervised learning?</vt:lpstr>
      <vt:lpstr>Applications of clustering</vt:lpstr>
      <vt:lpstr>How to do this with graphs?  Community detection!</vt:lpstr>
      <vt:lpstr>Communities</vt:lpstr>
      <vt:lpstr>Assumptions</vt:lpstr>
      <vt:lpstr>Assumptions</vt:lpstr>
      <vt:lpstr>Influence</vt:lpstr>
      <vt:lpstr>Assumptions</vt:lpstr>
      <vt:lpstr>Homophily</vt:lpstr>
      <vt:lpstr>2. Community Detection</vt:lpstr>
      <vt:lpstr>Label Propagation Algorithm (LPA)</vt:lpstr>
      <vt:lpstr>LPA in action</vt:lpstr>
      <vt:lpstr>LPA in action</vt:lpstr>
      <vt:lpstr>Advantages of LPA</vt:lpstr>
      <vt:lpstr>3. Code!</vt:lpstr>
      <vt:lpstr>Why choose GraphFrames?</vt:lpstr>
      <vt:lpstr>What I did</vt:lpstr>
      <vt:lpstr>What I‘ll talk about</vt:lpstr>
      <vt:lpstr>Create GraphFrame</vt:lpstr>
      <vt:lpstr>Create GraphFrame</vt:lpstr>
      <vt:lpstr>See top nodes</vt:lpstr>
      <vt:lpstr>Run LPA</vt:lpstr>
      <vt:lpstr>4. Results</vt:lpstr>
      <vt:lpstr>&gt; 15 million</vt:lpstr>
      <vt:lpstr>PowerPoint Presentation</vt:lpstr>
      <vt:lpstr>Community: online learning</vt:lpstr>
      <vt:lpstr>Community: bedbugs</vt:lpstr>
      <vt:lpstr>Community: fandoms</vt:lpstr>
      <vt:lpstr>We did this WITHOUT:</vt:lpstr>
      <vt:lpstr>PowerPoint Presentation</vt:lpstr>
      <vt:lpstr>Future Research Ideas</vt:lpstr>
      <vt:lpstr>Obligatory Summary Slide</vt:lpstr>
      <vt:lpstr>The tip of the iceberg is what I talked about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557</cp:revision>
  <dcterms:modified xsi:type="dcterms:W3CDTF">2018-10-06T12:25:02Z</dcterms:modified>
</cp:coreProperties>
</file>